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312" r:id="rId3"/>
    <p:sldId id="314" r:id="rId5"/>
    <p:sldId id="804" r:id="rId6"/>
    <p:sldId id="805" r:id="rId7"/>
    <p:sldId id="806" r:id="rId8"/>
    <p:sldId id="807" r:id="rId9"/>
    <p:sldId id="782" r:id="rId10"/>
    <p:sldId id="794" r:id="rId11"/>
    <p:sldId id="795" r:id="rId12"/>
    <p:sldId id="831" r:id="rId13"/>
    <p:sldId id="832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40" r:id="rId22"/>
    <p:sldId id="841" r:id="rId23"/>
    <p:sldId id="842" r:id="rId24"/>
    <p:sldId id="843" r:id="rId25"/>
    <p:sldId id="844" r:id="rId26"/>
    <p:sldId id="799" r:id="rId27"/>
    <p:sldId id="846" r:id="rId28"/>
    <p:sldId id="796" r:id="rId29"/>
    <p:sldId id="847" r:id="rId30"/>
    <p:sldId id="848" r:id="rId31"/>
    <p:sldId id="849" r:id="rId32"/>
    <p:sldId id="797" r:id="rId33"/>
    <p:sldId id="798" r:id="rId34"/>
  </p:sldIdLst>
  <p:sldSz cx="12192000" cy="6858000"/>
  <p:notesSz cx="6858000" cy="9144000"/>
  <p:custDataLst>
    <p:tags r:id="rId3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92061" autoAdjust="0"/>
  </p:normalViewPr>
  <p:slideViewPr>
    <p:cSldViewPr snapToGrid="0">
      <p:cViewPr varScale="1">
        <p:scale>
          <a:sx n="104" d="100"/>
          <a:sy n="104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 bwMode="auto">
          <a:xfrm>
            <a:off x="250371" y="321814"/>
            <a:ext cx="6986452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b="1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263434" y="374066"/>
            <a:ext cx="6202680" cy="9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hyperlink" Target="https://www.runoob.com/mysql/mysql-install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hyperlink" Target="http://doc.ruoyi.vip/ruoyi/document/qdsc.html#%E5%89%8D%E7%AB%AF%E7%BB%84%E4%BB%B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hyperlink" Target="http://doc.ruoyi.vip/ruoyi/document/qdsc.html#%E5%89%8D%E7%AB%AF%E7%BB%84%E4%BB%B6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://www.woshipm.com/pd/2701264.html" TargetMode="Externa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hyperlink" Target="https://gitee.com/y_project/RuoYi-fas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开发技术基础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530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11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综合应用案例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9420" y="1198245"/>
            <a:ext cx="11282680" cy="1245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环境部署步骤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使用</a:t>
            </a:r>
            <a:r>
              <a:rPr lang="en-US" altLang="zh-CN"/>
              <a:t>IDEA</a:t>
            </a:r>
            <a:r>
              <a:rPr lang="zh-CN" altLang="en-US"/>
              <a:t>创建项目，选择</a:t>
            </a:r>
            <a:r>
              <a:rPr lang="en-US" altLang="zh-CN"/>
              <a:t>Get from Version Control</a:t>
            </a:r>
            <a:r>
              <a:rPr lang="zh-CN" altLang="en-US"/>
              <a:t>，输入项目</a:t>
            </a:r>
            <a:r>
              <a:rPr lang="en-US" altLang="zh-CN"/>
              <a:t>git</a:t>
            </a:r>
            <a:r>
              <a:rPr lang="zh-CN" altLang="en-US"/>
              <a:t>地址：https://gitee.com/y_project/RuoYi.git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785" y="2443480"/>
            <a:ext cx="8658860" cy="4008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9420" y="1198245"/>
            <a:ext cx="104698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环境部署步骤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下载并安装</a:t>
            </a:r>
            <a:r>
              <a:rPr lang="en-US" altLang="zh-CN"/>
              <a:t>MySQL</a:t>
            </a:r>
            <a:r>
              <a:rPr lang="zh-CN" altLang="en-US"/>
              <a:t>数据库，如已经安装忽略此步，</a:t>
            </a:r>
            <a:r>
              <a:rPr lang="zh-CN" altLang="en-US">
                <a:hlinkClick r:id="rId1" tooltip="" action="ppaction://hlinkfile"/>
              </a:rPr>
              <a:t>https://www.runoob.com/mysql/mysql-install.html</a:t>
            </a:r>
            <a:endParaRPr lang="zh-CN" altLang="en-US">
              <a:hlinkClick r:id="rId1" tooltip="" action="ppaction://hlinkfile"/>
            </a:endParaRPr>
          </a:p>
          <a:p>
            <a:pPr algn="l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用数据库管理工具（如</a:t>
            </a:r>
            <a:r>
              <a:rPr lang="en-US" altLang="zh-CN"/>
              <a:t>Navicat</a:t>
            </a:r>
            <a:r>
              <a:rPr lang="zh-CN" altLang="en-US"/>
              <a:t>或</a:t>
            </a:r>
            <a:r>
              <a:rPr lang="en-US" altLang="zh-CN"/>
              <a:t>IDEA</a:t>
            </a:r>
            <a:r>
              <a:rPr lang="zh-CN" altLang="en-US"/>
              <a:t>自带的</a:t>
            </a:r>
            <a:r>
              <a:rPr lang="en-US" altLang="zh-CN"/>
              <a:t>Database</a:t>
            </a:r>
            <a:r>
              <a:rPr lang="zh-CN" altLang="en-US"/>
              <a:t>工具）连接</a:t>
            </a:r>
            <a:r>
              <a:rPr lang="en-US" altLang="zh-CN"/>
              <a:t>MySQL</a:t>
            </a:r>
            <a:r>
              <a:rPr lang="zh-CN" altLang="en-US"/>
              <a:t>数据库。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45" y="2581910"/>
            <a:ext cx="3109595" cy="4224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90" y="2564765"/>
            <a:ext cx="5107305" cy="42583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9420" y="1198245"/>
            <a:ext cx="7205980" cy="968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环境部署步骤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/>
              <a:t>4. </a:t>
            </a:r>
            <a:r>
              <a:rPr lang="zh-CN" altLang="en-US"/>
              <a:t>创建一个数据库，名称为：</a:t>
            </a:r>
            <a:r>
              <a:rPr lang="en-US" altLang="zh-CN"/>
              <a:t>ry   </a:t>
            </a:r>
            <a:r>
              <a:rPr lang="zh-CN" altLang="en-US"/>
              <a:t>，</a:t>
            </a:r>
            <a:r>
              <a:rPr lang="en-US" altLang="zh-CN"/>
              <a:t>Collation</a:t>
            </a:r>
            <a:r>
              <a:rPr lang="zh-CN" altLang="en-US"/>
              <a:t>为：</a:t>
            </a:r>
            <a:r>
              <a:rPr lang="en-US" altLang="zh-CN"/>
              <a:t>utf8mb4_general_ci </a:t>
            </a: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2775" y="2287905"/>
            <a:ext cx="3181350" cy="4570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25" y="2327910"/>
            <a:ext cx="4453890" cy="41668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9420" y="1198245"/>
            <a:ext cx="118535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环境部署步骤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/>
              <a:t>5. </a:t>
            </a:r>
            <a:r>
              <a:rPr lang="zh-CN" altLang="en-US"/>
              <a:t>选中新创建的数据库</a:t>
            </a:r>
            <a:r>
              <a:rPr lang="en-US" altLang="zh-CN"/>
              <a:t>ry</a:t>
            </a:r>
            <a:r>
              <a:rPr lang="zh-CN" altLang="en-US"/>
              <a:t>，右键选择</a:t>
            </a:r>
            <a:r>
              <a:rPr lang="en-US" altLang="zh-CN"/>
              <a:t>SQL Scripts--&gt;Run SQL Script...,</a:t>
            </a:r>
            <a:r>
              <a:rPr lang="zh-CN" altLang="en-US"/>
              <a:t>然后选择</a:t>
            </a:r>
            <a:r>
              <a:rPr lang="en-US" altLang="zh-CN"/>
              <a:t>Ruoyi</a:t>
            </a:r>
            <a:r>
              <a:rPr lang="zh-CN" altLang="en-US"/>
              <a:t>源代码中</a:t>
            </a:r>
            <a:r>
              <a:rPr lang="en-US" altLang="zh-CN"/>
              <a:t>sql</a:t>
            </a:r>
            <a:r>
              <a:rPr lang="zh-CN" altLang="en-US"/>
              <a:t>路径中的</a:t>
            </a:r>
            <a:r>
              <a:rPr lang="en-US" altLang="zh-CN"/>
              <a:t>ry_20210924.sql</a:t>
            </a:r>
            <a:r>
              <a:rPr lang="zh-CN" altLang="en-US"/>
              <a:t>建表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815" y="2581910"/>
            <a:ext cx="4991100" cy="42291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95" y="2700020"/>
            <a:ext cx="344043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" y="2841625"/>
            <a:ext cx="8288655" cy="3175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9420" y="1198245"/>
            <a:ext cx="1185354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环境部署步骤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/>
              <a:t>6. </a:t>
            </a:r>
            <a:r>
              <a:rPr lang="zh-CN" altLang="en-US"/>
              <a:t>建表</a:t>
            </a:r>
            <a:r>
              <a:rPr lang="zh-CN" altLang="en-US"/>
              <a:t>成功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945" y="1403985"/>
            <a:ext cx="3335020" cy="53390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9420" y="1198245"/>
            <a:ext cx="1185354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环境部署步骤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/>
              <a:t>7. </a:t>
            </a:r>
            <a:r>
              <a:rPr lang="zh-CN" altLang="en-US"/>
              <a:t>修改</a:t>
            </a:r>
            <a:r>
              <a:rPr lang="en-US" altLang="zh-CN"/>
              <a:t>application-</a:t>
            </a:r>
            <a:r>
              <a:rPr lang="en-US" altLang="zh-CN"/>
              <a:t>druid.yml</a:t>
            </a:r>
            <a:r>
              <a:rPr lang="zh-CN" altLang="en-US"/>
              <a:t>配置文件中的数据库连接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5440" y="2290445"/>
            <a:ext cx="7561580" cy="4166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9420" y="1198245"/>
            <a:ext cx="1185354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环境部署步骤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/>
              <a:t>8. </a:t>
            </a:r>
            <a:r>
              <a:rPr lang="zh-CN" altLang="en-US"/>
              <a:t>修改</a:t>
            </a:r>
            <a:r>
              <a:rPr lang="en-US" altLang="zh-CN"/>
              <a:t>logback.xml</a:t>
            </a:r>
            <a:r>
              <a:rPr lang="zh-CN" altLang="en-US"/>
              <a:t>中的日志文件存储路径为本地计算机上的一个有效</a:t>
            </a:r>
            <a:r>
              <a:rPr lang="zh-CN" altLang="en-US"/>
              <a:t>路径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2348230"/>
            <a:ext cx="1089596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9420" y="1198245"/>
            <a:ext cx="1185354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环境部署步骤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/>
              <a:t>9. </a:t>
            </a:r>
            <a:r>
              <a:rPr lang="zh-CN" altLang="en-US"/>
              <a:t>运行</a:t>
            </a:r>
            <a:r>
              <a:rPr lang="en-US" altLang="zh-CN"/>
              <a:t>ruoyi-admin</a:t>
            </a:r>
            <a:r>
              <a:rPr lang="zh-CN" altLang="en-US"/>
              <a:t>中的主入口</a:t>
            </a:r>
            <a:r>
              <a:rPr lang="zh-CN" altLang="en-US"/>
              <a:t>类：</a:t>
            </a:r>
            <a:r>
              <a:rPr lang="en-US" altLang="zh-CN"/>
              <a:t>RuoYiA</a:t>
            </a:r>
            <a:r>
              <a:rPr lang="en-US" altLang="zh-CN"/>
              <a:t>pplication</a:t>
            </a: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905" y="2257425"/>
            <a:ext cx="4690745" cy="42951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9420" y="1198245"/>
            <a:ext cx="1185354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环境部署步骤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/>
              <a:t>10. </a:t>
            </a:r>
            <a:r>
              <a:rPr lang="zh-CN" altLang="en-US"/>
              <a:t>启动成功，默认端口为</a:t>
            </a:r>
            <a:r>
              <a:rPr lang="en-US" altLang="zh-CN"/>
              <a:t>80</a:t>
            </a:r>
            <a:r>
              <a:rPr lang="zh-CN" altLang="en-US"/>
              <a:t>，打开浏览器输入</a:t>
            </a:r>
            <a:r>
              <a:rPr lang="en-US" altLang="zh-CN"/>
              <a:t>http://127.0.0.1</a:t>
            </a:r>
            <a:r>
              <a:rPr lang="zh-CN" altLang="en-US"/>
              <a:t>，自动跳转到登录</a:t>
            </a:r>
            <a:r>
              <a:rPr lang="zh-CN" altLang="en-US"/>
              <a:t>页面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2244090"/>
            <a:ext cx="11917045" cy="33102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80" y="3248025"/>
            <a:ext cx="7016750" cy="35566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9420" y="1198245"/>
            <a:ext cx="1185354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环境部署步骤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/>
              <a:t>10. </a:t>
            </a:r>
            <a:r>
              <a:rPr lang="zh-CN" altLang="en-US"/>
              <a:t>启动成功，默认端口为</a:t>
            </a:r>
            <a:r>
              <a:rPr lang="en-US" altLang="zh-CN"/>
              <a:t>80</a:t>
            </a:r>
            <a:r>
              <a:rPr lang="zh-CN" altLang="en-US"/>
              <a:t>，打开浏览器输入</a:t>
            </a:r>
            <a:r>
              <a:rPr lang="en-US" altLang="zh-CN"/>
              <a:t>http://127.0.0.1</a:t>
            </a:r>
            <a:r>
              <a:rPr lang="zh-CN" altLang="en-US"/>
              <a:t>，自动跳转到登录</a:t>
            </a:r>
            <a:r>
              <a:rPr lang="zh-CN" altLang="en-US"/>
              <a:t>页面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890" y="2233295"/>
            <a:ext cx="9380220" cy="4382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11</a:t>
            </a:r>
            <a:r>
              <a:rPr lang="zh-CN" altLang="en-US" dirty="0"/>
              <a:t>章 综合应用案例</a:t>
            </a:r>
            <a:endParaRPr lang="zh-CN" altLang="en-US" dirty="0"/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591820" y="1442085"/>
            <a:ext cx="11166475" cy="398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11.1 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应用设计开发流程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11.2 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综合应用案例</a:t>
            </a:r>
            <a:r>
              <a:rPr lang="en-US" altLang="zh-CN" sz="24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--</a:t>
            </a:r>
            <a:r>
              <a:rPr sz="24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RuoYi后台管理系统框架</a:t>
            </a:r>
            <a:r>
              <a:rPr lang="zh-CN" sz="24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（仅供</a:t>
            </a:r>
            <a:r>
              <a:rPr lang="zh-CN" sz="24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参考）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综合学习Spring Boot、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Spring MVC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、MyBatis、Thymeleaf、Apache Shiro等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框架的使用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通过用户管理、角色管理、通知公告等常见模块学习相关数据表及操作方式的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可以使用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RuoYi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提供的组件及代码生成，快速构建自己的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后台管理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系统。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不足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：前端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Ajax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主要基于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JQuery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实现，较为繁琐，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RuoYi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封装了一些前端组件，非主流解决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方案。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9420" y="1198245"/>
            <a:ext cx="1185354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源代码</a:t>
            </a:r>
            <a:r>
              <a:rPr lang="zh-CN" altLang="en-US" sz="2000"/>
              <a:t>解读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zh-CN" altLang="en-US"/>
              <a:t>以自带的角色管理页面为例，分析</a:t>
            </a:r>
            <a:r>
              <a:rPr lang="zh-CN" altLang="en-US"/>
              <a:t>其实现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60" y="2253615"/>
            <a:ext cx="11187430" cy="42329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03805" y="6247130"/>
            <a:ext cx="497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角色管理页面对应的</a:t>
            </a:r>
            <a:r>
              <a:rPr lang="en-US" altLang="zh-CN"/>
              <a:t>url</a:t>
            </a:r>
            <a:r>
              <a:rPr lang="zh-CN" altLang="en-US"/>
              <a:t>位</a:t>
            </a:r>
            <a:r>
              <a:rPr lang="en-US" altLang="zh-CN"/>
              <a:t> 127.0.0.1/system/role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8425" y="1886585"/>
            <a:ext cx="8578850" cy="47383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9420" y="1198245"/>
            <a:ext cx="1185354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源代码</a:t>
            </a:r>
            <a:r>
              <a:rPr lang="zh-CN" altLang="en-US" sz="2000"/>
              <a:t>解读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2915285" y="1287780"/>
            <a:ext cx="497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角色管理页面对应的</a:t>
            </a:r>
            <a:r>
              <a:rPr lang="en-US" altLang="zh-CN"/>
              <a:t>url</a:t>
            </a:r>
            <a:r>
              <a:rPr lang="zh-CN" altLang="en-US"/>
              <a:t>位</a:t>
            </a:r>
            <a:r>
              <a:rPr lang="en-US" altLang="zh-CN"/>
              <a:t> 127.0.0.1/system/role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638925" y="3393440"/>
            <a:ext cx="485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SysRoleController</a:t>
            </a:r>
            <a:r>
              <a:rPr lang="zh-CN" altLang="en-US"/>
              <a:t>用来处理</a:t>
            </a:r>
            <a:r>
              <a:rPr lang="en-US" altLang="zh-CN"/>
              <a:t>/system/role</a:t>
            </a:r>
            <a:r>
              <a:rPr lang="zh-CN" altLang="en-US"/>
              <a:t>的</a:t>
            </a:r>
            <a:r>
              <a:rPr lang="zh-CN" altLang="en-US"/>
              <a:t>请求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8178165" y="5687060"/>
            <a:ext cx="699770" cy="457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056370" y="5801360"/>
            <a:ext cx="300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页面模版为</a:t>
            </a:r>
            <a:r>
              <a:rPr lang="en-US" altLang="zh-CN"/>
              <a:t>/system/role/role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70" y="1849755"/>
            <a:ext cx="9183370" cy="48526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9420" y="1198245"/>
            <a:ext cx="1185354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源代码</a:t>
            </a:r>
            <a:r>
              <a:rPr lang="zh-CN" altLang="en-US" sz="2000"/>
              <a:t>解读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2915285" y="1287780"/>
            <a:ext cx="497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角色管理页面对应的</a:t>
            </a:r>
            <a:r>
              <a:rPr lang="en-US" altLang="zh-CN"/>
              <a:t>url</a:t>
            </a:r>
            <a:r>
              <a:rPr lang="zh-CN" altLang="en-US"/>
              <a:t>位</a:t>
            </a:r>
            <a:r>
              <a:rPr lang="en-US" altLang="zh-CN"/>
              <a:t> 127.0.0.1/system/role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886065" y="324421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角色管理页面</a:t>
            </a:r>
            <a:r>
              <a:rPr lang="zh-CN" altLang="en-US"/>
              <a:t>模版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70" y="1849755"/>
            <a:ext cx="9183370" cy="48526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9420" y="1198245"/>
            <a:ext cx="11853545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/>
              <a:t>源代码</a:t>
            </a:r>
            <a:r>
              <a:rPr lang="zh-CN" altLang="en-US" sz="2000"/>
              <a:t>解读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2915285" y="1287780"/>
            <a:ext cx="4970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角色管理页面对应的</a:t>
            </a:r>
            <a:r>
              <a:rPr lang="en-US" altLang="zh-CN"/>
              <a:t>url</a:t>
            </a:r>
            <a:r>
              <a:rPr lang="zh-CN" altLang="en-US"/>
              <a:t>位</a:t>
            </a:r>
            <a:r>
              <a:rPr lang="en-US" altLang="zh-CN"/>
              <a:t> 127.0.0.1/system/role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886065" y="324421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角色管理页面</a:t>
            </a:r>
            <a:r>
              <a:rPr lang="zh-CN" altLang="en-US"/>
              <a:t>模版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5455" y="1376680"/>
            <a:ext cx="851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RuoYi</a:t>
            </a:r>
            <a:r>
              <a:rPr lang="zh-CN" altLang="en-US"/>
              <a:t>封装了一些常用的JS组件方法。</a:t>
            </a:r>
            <a:r>
              <a:rPr lang="zh-CN" altLang="en-US">
                <a:hlinkClick r:id="rId1" tooltip=""/>
              </a:rPr>
              <a:t>http://doc.ruoyi.vip/ruoyi/document/qdsc.htm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" y="1834515"/>
            <a:ext cx="4638040" cy="4718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253615"/>
            <a:ext cx="6891020" cy="358584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5455" y="1376680"/>
            <a:ext cx="851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RuoYi</a:t>
            </a:r>
            <a:r>
              <a:rPr lang="zh-CN" altLang="en-US"/>
              <a:t>封装了一些常用的JS组件方法。</a:t>
            </a:r>
            <a:r>
              <a:rPr lang="zh-CN" altLang="en-US">
                <a:hlinkClick r:id="rId1"/>
              </a:rPr>
              <a:t>http://doc.ruoyi.vip/ruoyi/document/qdsc.htm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95" y="1198245"/>
            <a:ext cx="7423785" cy="53828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1235" y="1109345"/>
            <a:ext cx="8086725" cy="5748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5455" y="146621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后端逻辑实现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5455" y="14662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单表</a:t>
            </a:r>
            <a:r>
              <a:rPr lang="zh-CN" altLang="en-US"/>
              <a:t>结构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0" y="2102485"/>
            <a:ext cx="9613900" cy="3860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5455" y="14662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树表结构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0" y="2247900"/>
            <a:ext cx="9664700" cy="3403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5455" y="146621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主子表结构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665" y="1198245"/>
            <a:ext cx="6591300" cy="5459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549402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应用设计开发流程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880" y="3717290"/>
            <a:ext cx="4015740" cy="25101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05" y="3717290"/>
            <a:ext cx="4658360" cy="24847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3420" y="2708275"/>
            <a:ext cx="10611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latin typeface="+mn-ea"/>
                <a:cs typeface="+mn-ea"/>
              </a:rPr>
              <a:t>“在汽车出现前,如果你问人们需要什么,他们的答案是一匹更快的马,而绝不会是一辆汽车。”    </a:t>
            </a:r>
            <a:endParaRPr lang="zh-CN" altLang="en-US" sz="2000">
              <a:latin typeface="+mn-ea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1240" y="1445895"/>
            <a:ext cx="9813925" cy="806450"/>
            <a:chOff x="1883" y="9234"/>
            <a:chExt cx="15455" cy="1270"/>
          </a:xfrm>
        </p:grpSpPr>
        <p:sp>
          <p:nvSpPr>
            <p:cNvPr id="36" name="矩形 35"/>
            <p:cNvSpPr/>
            <p:nvPr/>
          </p:nvSpPr>
          <p:spPr>
            <a:xfrm>
              <a:off x="1883" y="9424"/>
              <a:ext cx="2329" cy="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需求分析</a:t>
              </a: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703" y="9234"/>
              <a:ext cx="7865" cy="12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设计</a:t>
              </a:r>
              <a:endParaRPr lang="zh-CN" altLang="en-US"/>
            </a:p>
            <a:p>
              <a:pPr algn="ctr"/>
              <a:r>
                <a:rPr lang="zh-CN" altLang="en-US"/>
                <a:t>（</a:t>
              </a:r>
              <a:r>
                <a:rPr lang="zh-CN" altLang="en-US">
                  <a:sym typeface="+mn-ea"/>
                </a:rPr>
                <a:t>产品、应用架构、数据架构、模块、接口</a:t>
              </a:r>
              <a:r>
                <a:rPr lang="en-US" altLang="zh-CN">
                  <a:sym typeface="+mn-ea"/>
                </a:rPr>
                <a:t>...</a:t>
              </a:r>
              <a:r>
                <a:rPr lang="zh-CN" altLang="en-US"/>
                <a:t>）</a:t>
              </a: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5009" y="9505"/>
              <a:ext cx="2329" cy="7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编码实现</a:t>
              </a:r>
              <a:endParaRPr lang="zh-CN" altLang="en-US"/>
            </a:p>
          </p:txBody>
        </p:sp>
        <p:sp>
          <p:nvSpPr>
            <p:cNvPr id="39" name="右箭头 38"/>
            <p:cNvSpPr/>
            <p:nvPr/>
          </p:nvSpPr>
          <p:spPr>
            <a:xfrm>
              <a:off x="4353" y="968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右箭头 39"/>
            <p:cNvSpPr/>
            <p:nvPr/>
          </p:nvSpPr>
          <p:spPr>
            <a:xfrm>
              <a:off x="13746" y="971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505" y="1246505"/>
            <a:ext cx="9690735" cy="5600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5455" y="146621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权限控制实现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5455" y="14662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定时任务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820" y="1223645"/>
            <a:ext cx="7709535" cy="557085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5525" y="2252345"/>
            <a:ext cx="7287895" cy="44615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52508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11.1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应用设计开发流程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1335" y="2715895"/>
            <a:ext cx="397129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/>
              <a:t>微信朋友圈等</a:t>
            </a:r>
            <a:r>
              <a:rPr lang="en-US" altLang="zh-CN" sz="2000" b="1"/>
              <a:t>Feeds</a:t>
            </a:r>
            <a:r>
              <a:rPr lang="zh-CN" altLang="en-US" sz="2000" b="1"/>
              <a:t>流如何设计？</a:t>
            </a:r>
            <a:endParaRPr lang="zh-CN" altLang="en-US" sz="2000" b="1"/>
          </a:p>
        </p:txBody>
      </p:sp>
      <p:sp>
        <p:nvSpPr>
          <p:cNvPr id="3" name="文本框 2"/>
          <p:cNvSpPr txBox="1"/>
          <p:nvPr/>
        </p:nvSpPr>
        <p:spPr>
          <a:xfrm>
            <a:off x="393700" y="6362700"/>
            <a:ext cx="4999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/>
              </a:rPr>
              <a:t>http://www.woshipm.com/pd/2701264.html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8960" y="3538220"/>
            <a:ext cx="4297680" cy="1337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不是</a:t>
            </a:r>
            <a:r>
              <a:rPr lang="zh-CN" altLang="en-US"/>
              <a:t>查询好友动态然后按时间线拼接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而是</a:t>
            </a:r>
            <a:r>
              <a:rPr lang="zh-CN" altLang="en-US"/>
              <a:t>发布后插入到好友的时间线，</a:t>
            </a:r>
            <a:r>
              <a:rPr lang="zh-CN" altLang="en-US">
                <a:solidFill>
                  <a:srgbClr val="FF0000"/>
                </a:solidFill>
              </a:rPr>
              <a:t>写扩散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172845" y="1442085"/>
            <a:ext cx="9813925" cy="806450"/>
            <a:chOff x="1883" y="9234"/>
            <a:chExt cx="15455" cy="1270"/>
          </a:xfrm>
        </p:grpSpPr>
        <p:sp>
          <p:nvSpPr>
            <p:cNvPr id="36" name="矩形 35"/>
            <p:cNvSpPr/>
            <p:nvPr/>
          </p:nvSpPr>
          <p:spPr>
            <a:xfrm>
              <a:off x="1883" y="9424"/>
              <a:ext cx="2329" cy="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需求分析</a:t>
              </a: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703" y="9234"/>
              <a:ext cx="7865" cy="12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设计</a:t>
              </a:r>
              <a:endParaRPr lang="zh-CN" altLang="en-US"/>
            </a:p>
            <a:p>
              <a:pPr algn="ctr"/>
              <a:r>
                <a:rPr lang="zh-CN" altLang="en-US"/>
                <a:t>（</a:t>
              </a:r>
              <a:r>
                <a:rPr lang="zh-CN" altLang="en-US">
                  <a:sym typeface="+mn-ea"/>
                </a:rPr>
                <a:t>产品、应用架构、数据架构、模块、接口</a:t>
              </a:r>
              <a:r>
                <a:rPr lang="en-US" altLang="zh-CN">
                  <a:sym typeface="+mn-ea"/>
                </a:rPr>
                <a:t>...</a:t>
              </a:r>
              <a:r>
                <a:rPr lang="zh-CN" altLang="en-US"/>
                <a:t>）</a:t>
              </a: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5009" y="9505"/>
              <a:ext cx="2329" cy="7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编码实现</a:t>
              </a:r>
              <a:endParaRPr lang="zh-CN" altLang="en-US"/>
            </a:p>
          </p:txBody>
        </p:sp>
        <p:sp>
          <p:nvSpPr>
            <p:cNvPr id="39" name="右箭头 38"/>
            <p:cNvSpPr/>
            <p:nvPr/>
          </p:nvSpPr>
          <p:spPr>
            <a:xfrm>
              <a:off x="4353" y="968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右箭头 39"/>
            <p:cNvSpPr/>
            <p:nvPr/>
          </p:nvSpPr>
          <p:spPr>
            <a:xfrm>
              <a:off x="13746" y="971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42620" y="487680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三天可见如何实现？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评论和赞如何处理？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5342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11.1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应用设计开发流程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315" y="2400300"/>
            <a:ext cx="3604260" cy="4381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30" y="2400300"/>
            <a:ext cx="5042535" cy="43815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72845" y="1442085"/>
            <a:ext cx="9813925" cy="806450"/>
            <a:chOff x="1883" y="9234"/>
            <a:chExt cx="15455" cy="1270"/>
          </a:xfrm>
        </p:grpSpPr>
        <p:sp>
          <p:nvSpPr>
            <p:cNvPr id="36" name="矩形 35"/>
            <p:cNvSpPr/>
            <p:nvPr/>
          </p:nvSpPr>
          <p:spPr>
            <a:xfrm>
              <a:off x="1883" y="9424"/>
              <a:ext cx="2329" cy="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需求分析</a:t>
              </a: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703" y="9234"/>
              <a:ext cx="7865" cy="12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设计</a:t>
              </a:r>
              <a:endParaRPr lang="zh-CN" altLang="en-US"/>
            </a:p>
            <a:p>
              <a:pPr algn="ctr"/>
              <a:r>
                <a:rPr lang="zh-CN" altLang="en-US"/>
                <a:t>（</a:t>
              </a:r>
              <a:r>
                <a:rPr lang="zh-CN" altLang="en-US">
                  <a:sym typeface="+mn-ea"/>
                </a:rPr>
                <a:t>产品、应用架构、数据架构、模块、接口</a:t>
              </a:r>
              <a:r>
                <a:rPr lang="en-US" altLang="zh-CN">
                  <a:sym typeface="+mn-ea"/>
                </a:rPr>
                <a:t>...</a:t>
              </a:r>
              <a:r>
                <a:rPr lang="zh-CN" altLang="en-US"/>
                <a:t>）</a:t>
              </a: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5009" y="9505"/>
              <a:ext cx="2329" cy="7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编码实现</a:t>
              </a:r>
              <a:endParaRPr lang="zh-CN" altLang="en-US"/>
            </a:p>
          </p:txBody>
        </p:sp>
        <p:sp>
          <p:nvSpPr>
            <p:cNvPr id="39" name="右箭头 38"/>
            <p:cNvSpPr/>
            <p:nvPr/>
          </p:nvSpPr>
          <p:spPr>
            <a:xfrm>
              <a:off x="4353" y="968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右箭头 39"/>
            <p:cNvSpPr/>
            <p:nvPr/>
          </p:nvSpPr>
          <p:spPr>
            <a:xfrm>
              <a:off x="13746" y="971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5918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52774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11.1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应用设计开发流程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5918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761" y="2020955"/>
            <a:ext cx="1717294" cy="59982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5351" y="2037413"/>
            <a:ext cx="1414272" cy="599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产品经理</a:t>
            </a:r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85351" y="4176569"/>
            <a:ext cx="1414272" cy="5998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运营</a:t>
            </a:r>
            <a:endParaRPr kumimoji="1" lang="zh-CN" altLang="en-US" dirty="0"/>
          </a:p>
        </p:txBody>
      </p:sp>
      <p:cxnSp>
        <p:nvCxnSpPr>
          <p:cNvPr id="19" name="直线箭头连接符 18"/>
          <p:cNvCxnSpPr>
            <a:stCxn id="12" idx="2"/>
            <a:endCxn id="27" idx="0"/>
          </p:cNvCxnSpPr>
          <p:nvPr/>
        </p:nvCxnSpPr>
        <p:spPr>
          <a:xfrm>
            <a:off x="1392487" y="2649299"/>
            <a:ext cx="0" cy="1538605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2115155" y="2303085"/>
            <a:ext cx="119980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931727" y="40308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需求协作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2115194" y="1769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需求文档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300665" y="2037413"/>
            <a:ext cx="1414272" cy="5998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前端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5080000" y="4159250"/>
            <a:ext cx="3855085" cy="9804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dirty="0"/>
              <a:t>后端</a:t>
            </a:r>
            <a:endParaRPr kumimoji="1" lang="zh-CN" altLang="en-US" dirty="0"/>
          </a:p>
          <a:p>
            <a:pPr algn="ctr">
              <a:lnSpc>
                <a:spcPct val="150000"/>
              </a:lnSpc>
            </a:pPr>
            <a:r>
              <a:rPr kumimoji="1" lang="zh-CN" altLang="en-US" dirty="0"/>
              <a:t>（业务逻辑、数据、算法、</a:t>
            </a:r>
            <a:r>
              <a:rPr kumimoji="1" lang="zh-CN" altLang="en-US" dirty="0">
                <a:solidFill>
                  <a:srgbClr val="FF0000"/>
                </a:solidFill>
              </a:rPr>
              <a:t>架构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8429275" y="3105949"/>
            <a:ext cx="1414272" cy="599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测试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0482521" y="3105951"/>
            <a:ext cx="1414272" cy="599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运维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7007801" y="2636193"/>
            <a:ext cx="0" cy="1539335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870022" y="32386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协作开发</a:t>
            </a:r>
            <a:endParaRPr kumimoji="1" lang="zh-CN" altLang="en-US" dirty="0"/>
          </a:p>
        </p:txBody>
      </p:sp>
      <p:cxnSp>
        <p:nvCxnSpPr>
          <p:cNvPr id="45" name="直线箭头连接符 44"/>
          <p:cNvCxnSpPr/>
          <p:nvPr/>
        </p:nvCxnSpPr>
        <p:spPr>
          <a:xfrm>
            <a:off x="7085251" y="3299308"/>
            <a:ext cx="119980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H="1">
            <a:off x="7084993" y="3467841"/>
            <a:ext cx="120006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7216132" y="28678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代码测试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7431036" y="34678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回退</a:t>
            </a:r>
            <a:endParaRPr kumimoji="1" lang="zh-CN" altLang="en-US" dirty="0"/>
          </a:p>
        </p:txBody>
      </p:sp>
      <p:cxnSp>
        <p:nvCxnSpPr>
          <p:cNvPr id="51" name="直线箭头连接符 50"/>
          <p:cNvCxnSpPr>
            <a:stCxn id="37" idx="3"/>
            <a:endCxn id="38" idx="1"/>
          </p:cNvCxnSpPr>
          <p:nvPr/>
        </p:nvCxnSpPr>
        <p:spPr>
          <a:xfrm>
            <a:off x="9842912" y="3417290"/>
            <a:ext cx="6394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 flipV="1">
            <a:off x="4933062" y="2283809"/>
            <a:ext cx="1306934" cy="4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/>
          <p:nvPr/>
        </p:nvCxnSpPr>
        <p:spPr>
          <a:xfrm>
            <a:off x="2066925" y="2467610"/>
            <a:ext cx="2990850" cy="2181860"/>
          </a:xfrm>
          <a:prstGeom prst="bentConnector3">
            <a:avLst>
              <a:gd name="adj1" fmla="val 2237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4948785" y="1683597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界面设计稿</a:t>
            </a:r>
            <a:endParaRPr kumimoji="1"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4224164" y="5727178"/>
            <a:ext cx="3395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系统项目中大致的协作流程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  <p:sp>
        <p:nvSpPr>
          <p:cNvPr id="7" name="文本框 6"/>
          <p:cNvSpPr txBox="1"/>
          <p:nvPr/>
        </p:nvSpPr>
        <p:spPr>
          <a:xfrm>
            <a:off x="326390" y="1061085"/>
            <a:ext cx="117030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</a:rPr>
              <a:t>RuoYi</a:t>
            </a:r>
            <a:r>
              <a:rPr lang="zh-CN" altLang="en-US" dirty="0">
                <a:latin typeface="+mn-ea"/>
                <a:ea typeface="+mn-ea"/>
              </a:rPr>
              <a:t>后台管理系统框架，单体架构</a:t>
            </a:r>
            <a:r>
              <a:rPr lang="en-US" altLang="zh-CN" dirty="0">
                <a:latin typeface="+mn-ea"/>
                <a:ea typeface="+mn-ea"/>
              </a:rPr>
              <a:t>AJAX</a:t>
            </a:r>
            <a:r>
              <a:rPr lang="zh-CN" altLang="en-US" dirty="0">
                <a:latin typeface="+mn-ea"/>
                <a:ea typeface="+mn-ea"/>
              </a:rPr>
              <a:t>版，</a:t>
            </a:r>
            <a:r>
              <a:rPr lang="zh-CN" altLang="en-US" dirty="0">
                <a:latin typeface="+mn-ea"/>
                <a:ea typeface="+mn-ea"/>
                <a:hlinkClick r:id="rId1" action="ppaction://hlinkfile"/>
              </a:rPr>
              <a:t>https://gitee.com/y_project/RuoYi</a:t>
            </a:r>
            <a:endParaRPr lang="zh-CN" altLang="en-US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技术栈：</a:t>
            </a:r>
            <a:r>
              <a:rPr lang="en-US" altLang="zh-CN" dirty="0">
                <a:latin typeface="+mn-ea"/>
                <a:ea typeface="+mn-ea"/>
              </a:rPr>
              <a:t>S</a:t>
            </a:r>
            <a:r>
              <a:rPr lang="en-US" altLang="zh-CN" dirty="0">
                <a:latin typeface="+mn-ea"/>
                <a:ea typeface="+mn-ea"/>
                <a:sym typeface="+mn-ea"/>
              </a:rPr>
              <a:t>pringBoot</a:t>
            </a:r>
            <a:r>
              <a:rPr lang="zh-CN" altLang="en-US" dirty="0">
                <a:latin typeface="+mn-ea"/>
                <a:ea typeface="+mn-ea"/>
                <a:sym typeface="+mn-ea"/>
              </a:rPr>
              <a:t>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SpringMVC</a:t>
            </a:r>
            <a:r>
              <a:rPr lang="zh-CN" altLang="en-US" dirty="0">
                <a:latin typeface="+mn-ea"/>
                <a:ea typeface="+mn-ea"/>
                <a:sym typeface="+mn-ea"/>
              </a:rPr>
              <a:t>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T</a:t>
            </a:r>
            <a:r>
              <a:rPr lang="zh-CN" altLang="en-US" dirty="0">
                <a:latin typeface="+mn-ea"/>
                <a:ea typeface="+mn-ea"/>
                <a:sym typeface="+mn-ea"/>
              </a:rPr>
              <a:t>hymeleaf、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M</a:t>
            </a:r>
            <a:r>
              <a:rPr lang="zh-CN" altLang="en-US" dirty="0">
                <a:latin typeface="+mn-ea"/>
                <a:ea typeface="+mn-ea"/>
                <a:sym typeface="+mn-ea"/>
              </a:rPr>
              <a:t>ybatis、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Shiro</a:t>
            </a:r>
            <a:r>
              <a:rPr lang="zh-CN" altLang="en-US" dirty="0">
                <a:latin typeface="+mn-ea"/>
                <a:ea typeface="+mn-ea"/>
                <a:sym typeface="+mn-ea"/>
              </a:rPr>
              <a:t>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B</a:t>
            </a:r>
            <a:r>
              <a:rPr lang="zh-CN" altLang="en-US" dirty="0">
                <a:latin typeface="+mn-ea"/>
                <a:ea typeface="+mn-ea"/>
                <a:sym typeface="+mn-ea"/>
              </a:rPr>
              <a:t>oot</a:t>
            </a:r>
            <a:r>
              <a:rPr lang="en-US" altLang="zh-CN" dirty="0">
                <a:latin typeface="+mn-ea"/>
                <a:ea typeface="+mn-ea"/>
                <a:sym typeface="+mn-ea"/>
              </a:rPr>
              <a:t>S</a:t>
            </a:r>
            <a:r>
              <a:rPr lang="zh-CN" altLang="en-US" dirty="0">
                <a:latin typeface="+mn-ea"/>
                <a:ea typeface="+mn-ea"/>
                <a:sym typeface="+mn-ea"/>
              </a:rPr>
              <a:t>trap</a:t>
            </a:r>
            <a:endParaRPr lang="zh-CN" altLang="en-US" dirty="0">
              <a:latin typeface="+mn-ea"/>
              <a:ea typeface="+mn-ea"/>
              <a:sym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文档：http://doc.ruoyi.vip/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2890520"/>
            <a:ext cx="11761470" cy="38233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1105535"/>
            <a:ext cx="10793730" cy="5677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/>
              <a:t>内置功能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用户管理：用户是系统操作者，该功能主要完成系统用户配置。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部门管理：配置系统组织机构（公司、部门、小组），树结构展现支持数据权限。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岗位管理：配置系统用户所属担任职务。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菜单管理：配置系统菜单，操作权限，按钮权限标识等。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角色管理：角色菜单权限分配、设置角色按机构进行数据范围权限划分。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字典管理：对系统中经常使用的一些较为固定的数据进行维护。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参数管理：对系统动态配置常用参数。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通知公告：系统通知公告信息发布维护。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操作日志：系统正常操作日志记录和查询；系统异常信息日志记录和查询。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登录日志：系统登录日志记录查询包含登录异常。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在线用户：当前系统中活跃用户状态监控。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定时任务：在线（添加、修改、删除)任务调度包含执行结果日志。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代码生成：前后端代码的生成（java、html、xml、sql)支持CRUD下载 。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系统接口：根据业务代码自动生成相关的api接口文档。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2895" y="1297305"/>
            <a:ext cx="5037455" cy="5455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5455" y="14662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代码结构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6690" y="296545"/>
            <a:ext cx="7800340" cy="901700"/>
          </a:xfrm>
        </p:spPr>
        <p:txBody>
          <a:bodyPr/>
          <a:lstStyle/>
          <a:p>
            <a:r>
              <a:rPr lang="en-US" dirty="0"/>
              <a:t>11.2 </a:t>
            </a:r>
            <a:r>
              <a:rPr lang="zh-CN" altLang="en-US" dirty="0">
                <a:latin typeface="+mn-ea"/>
                <a:ea typeface="+mn-ea"/>
                <a:sym typeface="+mn-ea"/>
              </a:rPr>
              <a:t>综合应用案例</a:t>
            </a:r>
            <a:r>
              <a:rPr lang="en-US" altLang="zh-CN" dirty="0">
                <a:latin typeface="+mn-ea"/>
                <a:ea typeface="+mn-ea"/>
                <a:sym typeface="+mn-ea"/>
              </a:rPr>
              <a:t>--</a:t>
            </a:r>
            <a:r>
              <a:rPr lang="en-US" altLang="zh-CN" b="0" dirty="0">
                <a:latin typeface="+mn-ea"/>
                <a:ea typeface="+mn-ea"/>
                <a:sym typeface="+mn-ea"/>
              </a:rPr>
              <a:t>RuoYi</a:t>
            </a:r>
            <a:r>
              <a:rPr lang="zh-CN" altLang="en-US" b="0" dirty="0">
                <a:latin typeface="+mn-ea"/>
                <a:ea typeface="+mn-ea"/>
                <a:sym typeface="+mn-ea"/>
              </a:rPr>
              <a:t>后台管理系统框架</a:t>
            </a:r>
            <a:endParaRPr lang="zh-CN" altLang="en-US" b="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2893</Words>
  <Application>WPS 文字</Application>
  <PresentationFormat>宽屏</PresentationFormat>
  <Paragraphs>236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0" baseType="lpstr">
      <vt:lpstr>Arial</vt:lpstr>
      <vt:lpstr>宋体</vt:lpstr>
      <vt:lpstr>Wingdings</vt:lpstr>
      <vt:lpstr>微软雅黑 Light</vt:lpstr>
      <vt:lpstr>汉仪中黑KW</vt:lpstr>
      <vt:lpstr>华文细黑</vt:lpstr>
      <vt:lpstr>黑体-简</vt:lpstr>
      <vt:lpstr>Lao UI</vt:lpstr>
      <vt:lpstr>Calibri</vt:lpstr>
      <vt:lpstr>Verdana</vt:lpstr>
      <vt:lpstr>汉仪书宋二KW</vt:lpstr>
      <vt:lpstr>微软雅黑</vt:lpstr>
      <vt:lpstr>汉仪旗黑</vt:lpstr>
      <vt:lpstr>Helvetica Neue</vt:lpstr>
      <vt:lpstr>苹方-简</vt:lpstr>
      <vt:lpstr>宋体</vt:lpstr>
      <vt:lpstr>Arial Unicode MS</vt:lpstr>
      <vt:lpstr>微软雅黑 Light</vt:lpstr>
      <vt:lpstr>Office 主题</vt:lpstr>
      <vt:lpstr>PowerPoint 演示文稿</vt:lpstr>
      <vt:lpstr>第12章 综合应用案例</vt:lpstr>
      <vt:lpstr>PowerPoint 演示文稿</vt:lpstr>
      <vt:lpstr>PowerPoint 演示文稿</vt:lpstr>
      <vt:lpstr>PowerPoint 演示文稿</vt:lpstr>
      <vt:lpstr>PowerPoint 演示文稿</vt:lpstr>
      <vt:lpstr>12.2.2 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  <vt:lpstr>11.2 综合应用案例--RuoYi后台管理系统框架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rainysun</cp:lastModifiedBy>
  <cp:revision>670</cp:revision>
  <dcterms:created xsi:type="dcterms:W3CDTF">2022-11-30T14:36:10Z</dcterms:created>
  <dcterms:modified xsi:type="dcterms:W3CDTF">2022-11-30T14:36:10Z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C5A9F0FA39FC7C2E7E4687636906219F</vt:lpwstr>
  </property>
</Properties>
</file>